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6" r:id="rId11"/>
    <p:sldId id="265"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5CD75F3E-7378-4DFC-A0A7-ED1EBA5C7006}" type="datetimeFigureOut">
              <a:rPr lang="en-US" smtClean="0"/>
              <a:pPr/>
              <a:t>7/17/2022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9737A4E-9B1E-4B37-8E8D-867827BD6FF9}"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5CD75F3E-7378-4DFC-A0A7-ED1EBA5C7006}" type="datetimeFigureOut">
              <a:rPr lang="en-US" smtClean="0"/>
              <a:pPr/>
              <a:t>7/17/2022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9737A4E-9B1E-4B37-8E8D-867827BD6FF9}"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D75F3E-7378-4DFC-A0A7-ED1EBA5C7006}" type="datetimeFigureOut">
              <a:rPr lang="en-US" smtClean="0"/>
              <a:pPr/>
              <a:t>7/17/2022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9737A4E-9B1E-4B37-8E8D-867827BD6FF9}"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5CD75F3E-7378-4DFC-A0A7-ED1EBA5C7006}" type="datetimeFigureOut">
              <a:rPr lang="en-US" smtClean="0"/>
              <a:pPr/>
              <a:t>7/17/2022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9737A4E-9B1E-4B37-8E8D-867827BD6FF9}"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5CD75F3E-7378-4DFC-A0A7-ED1EBA5C7006}" type="datetimeFigureOut">
              <a:rPr lang="en-US" smtClean="0"/>
              <a:pPr/>
              <a:t>7/17/2022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9737A4E-9B1E-4B37-8E8D-867827BD6FF9}"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5CD75F3E-7378-4DFC-A0A7-ED1EBA5C7006}" type="datetimeFigureOut">
              <a:rPr lang="en-US" smtClean="0"/>
              <a:pPr/>
              <a:t>7/17/2022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9737A4E-9B1E-4B37-8E8D-867827BD6FF9}"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D75F3E-7378-4DFC-A0A7-ED1EBA5C7006}" type="datetimeFigureOut">
              <a:rPr lang="en-US" smtClean="0"/>
              <a:pPr/>
              <a:t>7/17/2022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59737A4E-9B1E-4B37-8E8D-867827BD6FF9}"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D75F3E-7378-4DFC-A0A7-ED1EBA5C7006}" type="datetimeFigureOut">
              <a:rPr lang="en-US" smtClean="0"/>
              <a:pPr/>
              <a:t>7/17/2022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9737A4E-9B1E-4B37-8E8D-867827BD6FF9}"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D75F3E-7378-4DFC-A0A7-ED1EBA5C7006}" type="datetimeFigureOut">
              <a:rPr lang="en-US" smtClean="0"/>
              <a:pPr/>
              <a:t>7/17/2022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9737A4E-9B1E-4B37-8E8D-867827BD6FF9}"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5CD75F3E-7378-4DFC-A0A7-ED1EBA5C7006}" type="datetimeFigureOut">
              <a:rPr lang="en-US" smtClean="0"/>
              <a:pPr/>
              <a:t>7/17/2022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9737A4E-9B1E-4B37-8E8D-867827BD6FF9}"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5CD75F3E-7378-4DFC-A0A7-ED1EBA5C7006}" type="datetimeFigureOut">
              <a:rPr lang="en-US" smtClean="0"/>
              <a:pPr/>
              <a:t>7/17/2022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9737A4E-9B1E-4B37-8E8D-867827BD6FF9}"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D75F3E-7378-4DFC-A0A7-ED1EBA5C7006}" type="datetimeFigureOut">
              <a:rPr lang="en-US" smtClean="0"/>
              <a:pPr/>
              <a:t>7/17/2022</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737A4E-9B1E-4B37-8E8D-867827BD6FF9}"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57233"/>
            <a:ext cx="7772400" cy="2743218"/>
          </a:xfrm>
        </p:spPr>
        <p:txBody>
          <a:bodyPr>
            <a:normAutofit fontScale="90000"/>
          </a:bodyPr>
          <a:lstStyle/>
          <a:p>
            <a:r>
              <a:rPr lang="en-IN" dirty="0" smtClean="0"/>
              <a:t/>
            </a:r>
            <a:br>
              <a:rPr lang="en-IN" dirty="0" smtClean="0"/>
            </a:br>
            <a:r>
              <a:rPr lang="en-IN" dirty="0" smtClean="0"/>
              <a:t/>
            </a:r>
            <a:br>
              <a:rPr lang="en-IN" dirty="0" smtClean="0"/>
            </a:br>
            <a:r>
              <a:rPr lang="en-IN" dirty="0" smtClean="0"/>
              <a:t>DATA BASE MANAGEMENT SYSTEM</a:t>
            </a:r>
            <a:endParaRPr lang="en-IN" dirty="0"/>
          </a:p>
        </p:txBody>
      </p:sp>
      <p:sp>
        <p:nvSpPr>
          <p:cNvPr id="3" name="Subtitle 2"/>
          <p:cNvSpPr>
            <a:spLocks noGrp="1"/>
          </p:cNvSpPr>
          <p:nvPr>
            <p:ph type="subTitle" idx="1"/>
          </p:nvPr>
        </p:nvSpPr>
        <p:spPr>
          <a:xfrm>
            <a:off x="1457348" y="3886200"/>
            <a:ext cx="6400800" cy="1752600"/>
          </a:xfrm>
        </p:spPr>
        <p:txBody>
          <a:bodyPr/>
          <a:lstStyle/>
          <a:p>
            <a:r>
              <a:rPr lang="en-IN" dirty="0" smtClean="0">
                <a:solidFill>
                  <a:srgbClr val="002060"/>
                </a:solidFill>
              </a:rPr>
              <a:t>FEATURES,ADVANTAGES AND DISADVANTAGES OF DBMS</a:t>
            </a:r>
            <a:endParaRPr lang="en-IN" dirty="0">
              <a:solidFill>
                <a:srgbClr val="00206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DATABASE</a:t>
            </a:r>
            <a:endParaRPr lang="en-IN" dirty="0"/>
          </a:p>
        </p:txBody>
      </p:sp>
      <p:sp>
        <p:nvSpPr>
          <p:cNvPr id="3" name="Content Placeholder 2"/>
          <p:cNvSpPr>
            <a:spLocks noGrp="1"/>
          </p:cNvSpPr>
          <p:nvPr>
            <p:ph idx="1"/>
          </p:nvPr>
        </p:nvSpPr>
        <p:spPr/>
        <p:txBody>
          <a:bodyPr>
            <a:normAutofit fontScale="92500" lnSpcReduction="10000"/>
          </a:bodyPr>
          <a:lstStyle/>
          <a:p>
            <a:r>
              <a:rPr lang="en-IN" dirty="0" smtClean="0"/>
              <a:t>The </a:t>
            </a:r>
            <a:r>
              <a:rPr lang="en-IN" dirty="0"/>
              <a:t>database is a collection of inter-related data which is used to retrieve, insert and delete the data efficiently. </a:t>
            </a:r>
            <a:endParaRPr lang="en-IN" dirty="0" smtClean="0"/>
          </a:p>
          <a:p>
            <a:r>
              <a:rPr lang="en-IN" dirty="0" smtClean="0"/>
              <a:t>It </a:t>
            </a:r>
            <a:r>
              <a:rPr lang="en-IN" dirty="0"/>
              <a:t>is also used to organize the data in the form of a table, schema, views, and reports, etc</a:t>
            </a:r>
            <a:r>
              <a:rPr lang="en-IN" dirty="0" smtClean="0"/>
              <a:t>.</a:t>
            </a:r>
            <a:endParaRPr lang="en-IN" dirty="0"/>
          </a:p>
          <a:p>
            <a:r>
              <a:rPr lang="en-IN" b="1" dirty="0"/>
              <a:t>For example:</a:t>
            </a:r>
            <a:r>
              <a:rPr lang="en-IN" dirty="0"/>
              <a:t> The college Database organizes the data about the admin, staff, students and faculty etc.</a:t>
            </a:r>
          </a:p>
          <a:p>
            <a:r>
              <a:rPr lang="en-IN" dirty="0"/>
              <a:t>Using the database, </a:t>
            </a:r>
            <a:r>
              <a:rPr lang="en-IN" dirty="0" smtClean="0"/>
              <a:t>we </a:t>
            </a:r>
            <a:r>
              <a:rPr lang="en-IN" dirty="0"/>
              <a:t>can easily retrieve, insert, and delete the information.</a:t>
            </a:r>
          </a:p>
          <a:p>
            <a:endParaRPr lang="en-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DBMS</a:t>
            </a:r>
            <a:endParaRPr lang="en-IN" dirty="0"/>
          </a:p>
        </p:txBody>
      </p:sp>
      <p:sp>
        <p:nvSpPr>
          <p:cNvPr id="3" name="Content Placeholder 2"/>
          <p:cNvSpPr>
            <a:spLocks noGrp="1"/>
          </p:cNvSpPr>
          <p:nvPr>
            <p:ph idx="1"/>
          </p:nvPr>
        </p:nvSpPr>
        <p:spPr/>
        <p:txBody>
          <a:bodyPr>
            <a:normAutofit fontScale="85000" lnSpcReduction="20000"/>
          </a:bodyPr>
          <a:lstStyle/>
          <a:p>
            <a:pPr lvl="0"/>
            <a:r>
              <a:rPr lang="en-IN" dirty="0" smtClean="0"/>
              <a:t>Database </a:t>
            </a:r>
            <a:r>
              <a:rPr lang="en-IN" dirty="0"/>
              <a:t>management system is a software which is used to manage the database. For </a:t>
            </a:r>
            <a:r>
              <a:rPr lang="en-IN" dirty="0" err="1" smtClean="0"/>
              <a:t>example:MYSQL,ORACLE</a:t>
            </a:r>
            <a:r>
              <a:rPr lang="en-IN" dirty="0" smtClean="0"/>
              <a:t>.</a:t>
            </a:r>
            <a:endParaRPr lang="en-IN" u="sng" dirty="0"/>
          </a:p>
          <a:p>
            <a:r>
              <a:rPr lang="en-IN" dirty="0" smtClean="0"/>
              <a:t> They </a:t>
            </a:r>
            <a:r>
              <a:rPr lang="en-IN" dirty="0"/>
              <a:t>are </a:t>
            </a:r>
            <a:r>
              <a:rPr lang="en-IN" dirty="0" smtClean="0"/>
              <a:t> </a:t>
            </a:r>
            <a:r>
              <a:rPr lang="en-IN" dirty="0"/>
              <a:t>very popular commercial database which is used in different applications.</a:t>
            </a:r>
          </a:p>
          <a:p>
            <a:pPr lvl="0"/>
            <a:r>
              <a:rPr lang="en-IN" dirty="0"/>
              <a:t>DBMS provides an interface to perform various operations like database creation, storing data in it, updating data, creating a table in the database and a lot more.</a:t>
            </a:r>
          </a:p>
          <a:p>
            <a:pPr lvl="0"/>
            <a:r>
              <a:rPr lang="en-IN" dirty="0"/>
              <a:t>It provides protection and security to the database. In the case of multiple users, it also maintains data consistency.</a:t>
            </a:r>
          </a:p>
          <a:p>
            <a:endParaRPr lang="en-I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54098"/>
          </a:xfrm>
        </p:spPr>
        <p:txBody>
          <a:bodyPr>
            <a:normAutofit fontScale="90000"/>
          </a:bodyPr>
          <a:lstStyle/>
          <a:p>
            <a:r>
              <a:rPr lang="en-IN" dirty="0" smtClean="0"/>
              <a:t>OPERATIONS ON DBMS</a:t>
            </a:r>
            <a:br>
              <a:rPr lang="en-IN" dirty="0" smtClean="0"/>
            </a:br>
            <a:endParaRPr lang="en-IN" dirty="0"/>
          </a:p>
        </p:txBody>
      </p:sp>
      <p:sp>
        <p:nvSpPr>
          <p:cNvPr id="3" name="Content Placeholder 2"/>
          <p:cNvSpPr>
            <a:spLocks noGrp="1"/>
          </p:cNvSpPr>
          <p:nvPr>
            <p:ph idx="1"/>
          </p:nvPr>
        </p:nvSpPr>
        <p:spPr/>
        <p:txBody>
          <a:bodyPr>
            <a:normAutofit fontScale="77500" lnSpcReduction="20000"/>
          </a:bodyPr>
          <a:lstStyle/>
          <a:p>
            <a:pPr lvl="0"/>
            <a:r>
              <a:rPr lang="en-IN" b="1" dirty="0" smtClean="0"/>
              <a:t>Data </a:t>
            </a:r>
            <a:r>
              <a:rPr lang="en-IN" b="1" dirty="0"/>
              <a:t>Definition:</a:t>
            </a:r>
            <a:r>
              <a:rPr lang="en-IN" dirty="0"/>
              <a:t> It is used for creation, modification, and removal of definition that defines the organization of data in the database.</a:t>
            </a:r>
          </a:p>
          <a:p>
            <a:pPr lvl="0"/>
            <a:r>
              <a:rPr lang="en-IN" b="1" dirty="0"/>
              <a:t>Data </a:t>
            </a:r>
            <a:r>
              <a:rPr lang="en-IN" b="1" dirty="0" err="1"/>
              <a:t>Updation</a:t>
            </a:r>
            <a:r>
              <a:rPr lang="en-IN" b="1" dirty="0"/>
              <a:t>:</a:t>
            </a:r>
            <a:r>
              <a:rPr lang="en-IN" dirty="0"/>
              <a:t> It is used for the insertion, modification, and deletion of the actual data in the database.</a:t>
            </a:r>
          </a:p>
          <a:p>
            <a:pPr lvl="0"/>
            <a:r>
              <a:rPr lang="en-IN" b="1" dirty="0"/>
              <a:t>Data Retrieval:</a:t>
            </a:r>
            <a:r>
              <a:rPr lang="en-IN" dirty="0"/>
              <a:t> It is used to retrieve the data from the database which can be used by applications for various purposes.</a:t>
            </a:r>
          </a:p>
          <a:p>
            <a:pPr lvl="0"/>
            <a:r>
              <a:rPr lang="en-IN" b="1" dirty="0"/>
              <a:t>User Administration:</a:t>
            </a:r>
            <a:r>
              <a:rPr lang="en-IN" dirty="0"/>
              <a:t> It is used for registering and monitoring users, maintain data integrity, enforcing data security, dealing with concurrency control, monitoring performance and recovering information corrupted by unexpected failure.</a:t>
            </a:r>
          </a:p>
          <a:p>
            <a:endParaRPr lang="en-I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CHARACTERISTICS OF DBMS</a:t>
            </a:r>
            <a:endParaRPr lang="en-IN" dirty="0"/>
          </a:p>
        </p:txBody>
      </p:sp>
      <p:sp>
        <p:nvSpPr>
          <p:cNvPr id="3" name="Content Placeholder 2"/>
          <p:cNvSpPr>
            <a:spLocks noGrp="1"/>
          </p:cNvSpPr>
          <p:nvPr>
            <p:ph idx="1"/>
          </p:nvPr>
        </p:nvSpPr>
        <p:spPr/>
        <p:txBody>
          <a:bodyPr>
            <a:normAutofit fontScale="77500" lnSpcReduction="20000"/>
          </a:bodyPr>
          <a:lstStyle/>
          <a:p>
            <a:pPr lvl="0"/>
            <a:r>
              <a:rPr lang="en-IN" dirty="0" smtClean="0"/>
              <a:t>It </a:t>
            </a:r>
            <a:r>
              <a:rPr lang="en-IN" dirty="0"/>
              <a:t>uses a digital repository established on a server to store and manage the information.</a:t>
            </a:r>
          </a:p>
          <a:p>
            <a:pPr lvl="0"/>
            <a:r>
              <a:rPr lang="en-IN" dirty="0"/>
              <a:t>It can provide a clear and logical view of the process that manipulates data.</a:t>
            </a:r>
          </a:p>
          <a:p>
            <a:pPr lvl="0"/>
            <a:r>
              <a:rPr lang="en-IN" dirty="0"/>
              <a:t>DBMS contains automatic backup and recovery procedures.</a:t>
            </a:r>
          </a:p>
          <a:p>
            <a:pPr lvl="0"/>
            <a:r>
              <a:rPr lang="en-IN" dirty="0"/>
              <a:t>It contains ACID properties which maintain data in a healthy state in case of failure.</a:t>
            </a:r>
          </a:p>
          <a:p>
            <a:pPr lvl="0"/>
            <a:r>
              <a:rPr lang="en-IN" dirty="0"/>
              <a:t>It can reduce the complex relationship between data.</a:t>
            </a:r>
          </a:p>
          <a:p>
            <a:pPr lvl="0"/>
            <a:r>
              <a:rPr lang="en-IN" dirty="0"/>
              <a:t>It is used to support manipulation and processing of data.</a:t>
            </a:r>
          </a:p>
          <a:p>
            <a:pPr lvl="0"/>
            <a:r>
              <a:rPr lang="en-IN" dirty="0"/>
              <a:t>It is used to provide security of data.</a:t>
            </a:r>
          </a:p>
          <a:p>
            <a:r>
              <a:rPr lang="en-IN" dirty="0"/>
              <a:t>It can view the database from different viewpoints according to the requirements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ADVANTAGES OF DBMS</a:t>
            </a:r>
            <a:endParaRPr lang="en-IN" dirty="0"/>
          </a:p>
        </p:txBody>
      </p:sp>
      <p:sp>
        <p:nvSpPr>
          <p:cNvPr id="3" name="Content Placeholder 2"/>
          <p:cNvSpPr>
            <a:spLocks noGrp="1"/>
          </p:cNvSpPr>
          <p:nvPr>
            <p:ph idx="1"/>
          </p:nvPr>
        </p:nvSpPr>
        <p:spPr/>
        <p:txBody>
          <a:bodyPr>
            <a:normAutofit fontScale="70000" lnSpcReduction="20000"/>
          </a:bodyPr>
          <a:lstStyle/>
          <a:p>
            <a:pPr lvl="0"/>
            <a:r>
              <a:rPr lang="en-IN" b="1" dirty="0" smtClean="0"/>
              <a:t>Controls </a:t>
            </a:r>
            <a:r>
              <a:rPr lang="en-IN" b="1" dirty="0"/>
              <a:t>database redundancy:</a:t>
            </a:r>
            <a:r>
              <a:rPr lang="en-IN" dirty="0"/>
              <a:t> It can control data redundancy because it stores all the data in one single database file and that recorded data is placed in the database.</a:t>
            </a:r>
          </a:p>
          <a:p>
            <a:pPr lvl="0"/>
            <a:r>
              <a:rPr lang="en-IN" b="1" dirty="0"/>
              <a:t>Data sharing:</a:t>
            </a:r>
            <a:r>
              <a:rPr lang="en-IN" dirty="0"/>
              <a:t> In DBMS, the authorized users of an organization can share the data among multiple users.</a:t>
            </a:r>
          </a:p>
          <a:p>
            <a:pPr lvl="0"/>
            <a:r>
              <a:rPr lang="en-IN" b="1" dirty="0"/>
              <a:t>Easily Maintenance:</a:t>
            </a:r>
            <a:r>
              <a:rPr lang="en-IN" dirty="0"/>
              <a:t> It can be easily maintainable due to the centralized nature of the database system.</a:t>
            </a:r>
          </a:p>
          <a:p>
            <a:pPr lvl="0"/>
            <a:r>
              <a:rPr lang="en-IN" b="1" dirty="0"/>
              <a:t>Reduce time:</a:t>
            </a:r>
            <a:r>
              <a:rPr lang="en-IN" dirty="0"/>
              <a:t> It reduces development time and maintenance need.</a:t>
            </a:r>
          </a:p>
          <a:p>
            <a:pPr lvl="0"/>
            <a:r>
              <a:rPr lang="en-IN" b="1" dirty="0"/>
              <a:t>Backup:</a:t>
            </a:r>
            <a:r>
              <a:rPr lang="en-IN" dirty="0"/>
              <a:t> It provides backup and recovery subsystems which create automatic backup of data from </a:t>
            </a:r>
            <a:r>
              <a:rPr lang="en-IN" dirty="0" smtClean="0"/>
              <a:t>hardware and software.</a:t>
            </a:r>
            <a:endParaRPr lang="en-IN" dirty="0"/>
          </a:p>
          <a:p>
            <a:pPr lvl="0"/>
            <a:r>
              <a:rPr lang="en-IN" b="1" dirty="0"/>
              <a:t>multiple user interface:</a:t>
            </a:r>
            <a:r>
              <a:rPr lang="en-IN" dirty="0"/>
              <a:t> It provides different types of user interfaces like graphical user interfaces, application program interfaces</a:t>
            </a:r>
          </a:p>
          <a:p>
            <a:endParaRPr lang="en-IN"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DISADVANTAGES OF DBMS</a:t>
            </a:r>
            <a:endParaRPr lang="en-IN" dirty="0"/>
          </a:p>
        </p:txBody>
      </p:sp>
      <p:sp>
        <p:nvSpPr>
          <p:cNvPr id="3" name="Content Placeholder 2"/>
          <p:cNvSpPr>
            <a:spLocks noGrp="1"/>
          </p:cNvSpPr>
          <p:nvPr>
            <p:ph idx="1"/>
          </p:nvPr>
        </p:nvSpPr>
        <p:spPr/>
        <p:txBody>
          <a:bodyPr>
            <a:normAutofit fontScale="85000" lnSpcReduction="20000"/>
          </a:bodyPr>
          <a:lstStyle/>
          <a:p>
            <a:pPr lvl="0"/>
            <a:r>
              <a:rPr lang="en-IN" b="1" dirty="0" smtClean="0"/>
              <a:t>Cost of </a:t>
            </a:r>
            <a:r>
              <a:rPr lang="en-IN" b="1" dirty="0"/>
              <a:t>Hardware and Software:</a:t>
            </a:r>
            <a:r>
              <a:rPr lang="en-IN" dirty="0"/>
              <a:t> It requires a high speed of data processor and large memory size to run DBMS software.</a:t>
            </a:r>
          </a:p>
          <a:p>
            <a:pPr lvl="0"/>
            <a:r>
              <a:rPr lang="en-IN" b="1" dirty="0"/>
              <a:t>Size:</a:t>
            </a:r>
            <a:r>
              <a:rPr lang="en-IN" dirty="0"/>
              <a:t> It occupies a large space of disks and large memory to run them efficiently.</a:t>
            </a:r>
          </a:p>
          <a:p>
            <a:pPr lvl="0"/>
            <a:r>
              <a:rPr lang="en-IN" b="1" dirty="0"/>
              <a:t>Complexity:</a:t>
            </a:r>
            <a:r>
              <a:rPr lang="en-IN" dirty="0"/>
              <a:t> Database system creates additional complexity and requirements.</a:t>
            </a:r>
          </a:p>
          <a:p>
            <a:pPr lvl="0"/>
            <a:r>
              <a:rPr lang="en-IN" b="1" dirty="0"/>
              <a:t>Higher impact of failure:</a:t>
            </a:r>
            <a:r>
              <a:rPr lang="en-IN" dirty="0"/>
              <a:t> Failure is highly impacted the database because in most of the organization, all the data stored in a single database and if the database is damaged due to electric failure or database corruption then the data may be lost forever.</a:t>
            </a:r>
          </a:p>
          <a:p>
            <a:endParaRPr lang="en-IN"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t>APPLICATIONS OF DBMS</a:t>
            </a:r>
            <a:r>
              <a:rPr lang="en-IN" b="1" dirty="0"/>
              <a:t/>
            </a:r>
            <a:br>
              <a:rPr lang="en-IN" b="1" dirty="0"/>
            </a:br>
            <a:endParaRPr lang="en-IN" dirty="0"/>
          </a:p>
        </p:txBody>
      </p:sp>
      <p:sp>
        <p:nvSpPr>
          <p:cNvPr id="3" name="Content Placeholder 2"/>
          <p:cNvSpPr>
            <a:spLocks noGrp="1"/>
          </p:cNvSpPr>
          <p:nvPr>
            <p:ph idx="1"/>
          </p:nvPr>
        </p:nvSpPr>
        <p:spPr/>
        <p:txBody>
          <a:bodyPr>
            <a:noAutofit/>
          </a:bodyPr>
          <a:lstStyle/>
          <a:p>
            <a:pPr fontAlgn="base"/>
            <a:r>
              <a:rPr lang="en-IN" sz="1800" b="1" dirty="0" smtClean="0"/>
              <a:t>Railway </a:t>
            </a:r>
            <a:r>
              <a:rPr lang="en-IN" sz="1800" b="1" dirty="0"/>
              <a:t>Reservation System </a:t>
            </a:r>
            <a:r>
              <a:rPr lang="en-IN" sz="1800" b="1" dirty="0" smtClean="0"/>
              <a:t>–</a:t>
            </a:r>
          </a:p>
          <a:p>
            <a:pPr fontAlgn="base"/>
            <a:r>
              <a:rPr lang="en-IN" sz="1800" dirty="0" smtClean="0"/>
              <a:t>In </a:t>
            </a:r>
            <a:r>
              <a:rPr lang="en-IN" sz="1800" dirty="0"/>
              <a:t>the rail route reservation framework, the information base is needed to store the record or information of ticket appointments, status about train’s appearance, and flight. </a:t>
            </a:r>
            <a:endParaRPr lang="en-IN" sz="1800" dirty="0" smtClean="0"/>
          </a:p>
          <a:p>
            <a:pPr fontAlgn="base"/>
            <a:r>
              <a:rPr lang="en-IN" sz="1800" dirty="0" smtClean="0"/>
              <a:t>Additionally</a:t>
            </a:r>
            <a:r>
              <a:rPr lang="en-IN" sz="1800" dirty="0"/>
              <a:t>, if trains get late, individuals become acquainted with it through the information base update.   </a:t>
            </a:r>
          </a:p>
          <a:p>
            <a:pPr fontAlgn="base"/>
            <a:r>
              <a:rPr lang="en-IN" sz="1800" b="1" dirty="0"/>
              <a:t>Library Management System </a:t>
            </a:r>
            <a:r>
              <a:rPr lang="en-IN" sz="1800" b="1" dirty="0" smtClean="0"/>
              <a:t>–</a:t>
            </a:r>
          </a:p>
          <a:p>
            <a:pPr fontAlgn="base"/>
            <a:r>
              <a:rPr lang="en-IN" sz="1800" dirty="0" smtClean="0"/>
              <a:t>There </a:t>
            </a:r>
            <a:r>
              <a:rPr lang="en-IN" sz="1800" dirty="0"/>
              <a:t>are lots of books in the library so; it is difficult to store the record of the relative multitude of books in a register or duplicate</a:t>
            </a:r>
            <a:r>
              <a:rPr lang="en-IN" sz="1800" dirty="0" smtClean="0"/>
              <a:t>.</a:t>
            </a:r>
          </a:p>
          <a:p>
            <a:pPr fontAlgn="base"/>
            <a:r>
              <a:rPr lang="en-IN" sz="1800" dirty="0" smtClean="0"/>
              <a:t> </a:t>
            </a:r>
            <a:r>
              <a:rPr lang="en-IN" sz="1800" dirty="0"/>
              <a:t>Along these lines, the data set administration framework (DBMS) is utilized to keep up all the data identified with the name of the book, issue date, accessibility of the book, and its writer.  </a:t>
            </a:r>
          </a:p>
          <a:p>
            <a:pPr fontAlgn="base"/>
            <a:r>
              <a:rPr lang="en-IN" sz="1800" b="1" dirty="0"/>
              <a:t>Banking –</a:t>
            </a:r>
            <a:r>
              <a:rPr lang="en-IN" sz="1800" dirty="0"/>
              <a:t/>
            </a:r>
            <a:br>
              <a:rPr lang="en-IN" sz="1800" dirty="0"/>
            </a:br>
            <a:r>
              <a:rPr lang="en-IN" sz="1800" dirty="0"/>
              <a:t>Database the executive’s framework is utilized to store the exchange data of the client in the information base.</a:t>
            </a:r>
            <a:br>
              <a:rPr lang="en-IN" sz="1800" dirty="0"/>
            </a:br>
            <a:r>
              <a:rPr lang="en-IN" sz="1800" dirty="0"/>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APPLICATIONS OF DBMS</a:t>
            </a:r>
            <a:endParaRPr lang="en-IN" dirty="0"/>
          </a:p>
        </p:txBody>
      </p:sp>
      <p:sp>
        <p:nvSpPr>
          <p:cNvPr id="3" name="Content Placeholder 2"/>
          <p:cNvSpPr>
            <a:spLocks noGrp="1"/>
          </p:cNvSpPr>
          <p:nvPr>
            <p:ph idx="1"/>
          </p:nvPr>
        </p:nvSpPr>
        <p:spPr/>
        <p:txBody>
          <a:bodyPr>
            <a:normAutofit fontScale="32500" lnSpcReduction="20000"/>
          </a:bodyPr>
          <a:lstStyle/>
          <a:p>
            <a:pPr fontAlgn="base">
              <a:buNone/>
            </a:pPr>
            <a:r>
              <a:rPr lang="en-IN" dirty="0"/>
              <a:t/>
            </a:r>
            <a:br>
              <a:rPr lang="en-IN" dirty="0"/>
            </a:br>
            <a:r>
              <a:rPr lang="en-IN" dirty="0"/>
              <a:t>  </a:t>
            </a:r>
          </a:p>
          <a:p>
            <a:pPr fontAlgn="base"/>
            <a:r>
              <a:rPr lang="en-IN" sz="5500" b="1" dirty="0"/>
              <a:t>Education Sector </a:t>
            </a:r>
            <a:r>
              <a:rPr lang="en-IN" sz="5500" b="1" dirty="0" smtClean="0"/>
              <a:t>–</a:t>
            </a:r>
          </a:p>
          <a:p>
            <a:pPr fontAlgn="base"/>
            <a:r>
              <a:rPr lang="en-IN" sz="5500" dirty="0" smtClean="0"/>
              <a:t>Presently</a:t>
            </a:r>
            <a:r>
              <a:rPr lang="en-IN" sz="5500" dirty="0"/>
              <a:t>, assessments are led online by numerous schools and colleges</a:t>
            </a:r>
            <a:r>
              <a:rPr lang="en-IN" sz="5500" dirty="0" smtClean="0"/>
              <a:t>.</a:t>
            </a:r>
          </a:p>
          <a:p>
            <a:pPr fontAlgn="base"/>
            <a:r>
              <a:rPr lang="en-IN" sz="5500" dirty="0" smtClean="0"/>
              <a:t> </a:t>
            </a:r>
            <a:r>
              <a:rPr lang="en-IN" sz="5500" dirty="0"/>
              <a:t>They deal with all assessment information through the data set administration framework (DBMS). </a:t>
            </a:r>
          </a:p>
          <a:p>
            <a:pPr fontAlgn="base"/>
            <a:r>
              <a:rPr lang="en-IN" sz="5500" b="1" dirty="0"/>
              <a:t>Credit card exchanges – </a:t>
            </a:r>
            <a:r>
              <a:rPr lang="en-IN" sz="5500" dirty="0"/>
              <a:t/>
            </a:r>
            <a:br>
              <a:rPr lang="en-IN" sz="5500" dirty="0"/>
            </a:br>
            <a:r>
              <a:rPr lang="en-IN" sz="5500" dirty="0"/>
              <a:t>The database Management framework is utilized for buying on charge cards and age of month to month proclamations.  </a:t>
            </a:r>
            <a:br>
              <a:rPr lang="en-IN" sz="5500" dirty="0"/>
            </a:br>
            <a:r>
              <a:rPr lang="en-IN" sz="5500" dirty="0"/>
              <a:t> </a:t>
            </a:r>
          </a:p>
          <a:p>
            <a:pPr fontAlgn="base"/>
            <a:r>
              <a:rPr lang="en-IN" sz="5500" b="1" dirty="0"/>
              <a:t>Social Media Sites </a:t>
            </a:r>
            <a:r>
              <a:rPr lang="en-IN" sz="5500" b="1" dirty="0" smtClean="0"/>
              <a:t>–</a:t>
            </a:r>
          </a:p>
          <a:p>
            <a:pPr fontAlgn="base"/>
            <a:r>
              <a:rPr lang="en-IN" sz="5500" dirty="0" smtClean="0"/>
              <a:t>We </a:t>
            </a:r>
            <a:r>
              <a:rPr lang="en-IN" sz="5500" dirty="0"/>
              <a:t>all utilization of online media sites to associate with companions and to impart our perspectives to the world. </a:t>
            </a:r>
            <a:endParaRPr lang="en-IN" sz="5500" dirty="0" smtClean="0"/>
          </a:p>
          <a:p>
            <a:pPr fontAlgn="base"/>
            <a:r>
              <a:rPr lang="en-IN" sz="5500" dirty="0" smtClean="0"/>
              <a:t>Every </a:t>
            </a:r>
            <a:r>
              <a:rPr lang="en-IN" sz="5500" dirty="0"/>
              <a:t>day, many people group pursue these online media accounts like </a:t>
            </a:r>
            <a:r>
              <a:rPr lang="en-IN" sz="5500" dirty="0" err="1"/>
              <a:t>Pinterest</a:t>
            </a:r>
            <a:r>
              <a:rPr lang="en-IN" sz="5500" dirty="0"/>
              <a:t>, </a:t>
            </a:r>
            <a:r>
              <a:rPr lang="en-IN" sz="5500" dirty="0" err="1"/>
              <a:t>Facebook</a:t>
            </a:r>
            <a:r>
              <a:rPr lang="en-IN" sz="5500" dirty="0"/>
              <a:t>, Twitter, and Google in addition to. </a:t>
            </a:r>
            <a:endParaRPr lang="en-IN" sz="5500" dirty="0" smtClean="0"/>
          </a:p>
          <a:p>
            <a:pPr fontAlgn="base"/>
            <a:r>
              <a:rPr lang="en-IN" sz="5500" dirty="0" smtClean="0"/>
              <a:t>By </a:t>
            </a:r>
            <a:r>
              <a:rPr lang="en-IN" sz="5500" dirty="0"/>
              <a:t>the utilization of the data set administration framework, all the data of clients are put away in the information base and, we become ready to interface with others.  </a:t>
            </a:r>
            <a:br>
              <a:rPr lang="en-IN" sz="5500" dirty="0"/>
            </a:br>
            <a:r>
              <a:rPr lang="en-IN" sz="5500" dirty="0"/>
              <a: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APPLICATIONS OF DBMS</a:t>
            </a:r>
            <a:endParaRPr lang="en-IN" dirty="0"/>
          </a:p>
        </p:txBody>
      </p:sp>
      <p:sp>
        <p:nvSpPr>
          <p:cNvPr id="3" name="Content Placeholder 2"/>
          <p:cNvSpPr>
            <a:spLocks noGrp="1"/>
          </p:cNvSpPr>
          <p:nvPr>
            <p:ph idx="1"/>
          </p:nvPr>
        </p:nvSpPr>
        <p:spPr>
          <a:xfrm>
            <a:off x="428596" y="1643050"/>
            <a:ext cx="8229600" cy="4525963"/>
          </a:xfrm>
        </p:spPr>
        <p:txBody>
          <a:bodyPr>
            <a:normAutofit/>
          </a:bodyPr>
          <a:lstStyle/>
          <a:p>
            <a:pPr fontAlgn="base"/>
            <a:r>
              <a:rPr lang="en-IN" sz="1900" b="1" dirty="0" smtClean="0"/>
              <a:t>Broadcast communications – </a:t>
            </a:r>
          </a:p>
          <a:p>
            <a:pPr fontAlgn="base"/>
            <a:r>
              <a:rPr lang="en-IN" sz="1900" dirty="0" smtClean="0"/>
              <a:t>Without DBMS any media transmission organization can’t think. </a:t>
            </a:r>
          </a:p>
          <a:p>
            <a:pPr fontAlgn="base"/>
            <a:r>
              <a:rPr lang="en-IN" sz="1900" dirty="0" smtClean="0"/>
              <a:t>The Database the executive’s framework is fundamental for these organizations to store the call subtleties and month to month </a:t>
            </a:r>
            <a:r>
              <a:rPr lang="en-IN" sz="1900" dirty="0" err="1" smtClean="0"/>
              <a:t>postpaid</a:t>
            </a:r>
            <a:r>
              <a:rPr lang="en-IN" sz="1900" dirty="0" smtClean="0"/>
              <a:t> bills in the information base.  </a:t>
            </a:r>
            <a:br>
              <a:rPr lang="en-IN" sz="1900" dirty="0" smtClean="0"/>
            </a:br>
            <a:r>
              <a:rPr lang="en-IN" sz="1900" dirty="0" smtClean="0"/>
              <a:t> </a:t>
            </a:r>
          </a:p>
          <a:p>
            <a:pPr fontAlgn="base"/>
            <a:r>
              <a:rPr lang="en-IN" sz="1900" b="1" dirty="0" smtClean="0"/>
              <a:t>Account –</a:t>
            </a:r>
          </a:p>
          <a:p>
            <a:pPr fontAlgn="base"/>
            <a:r>
              <a:rPr lang="en-IN" sz="1900" dirty="0" smtClean="0"/>
              <a:t>The information base administration framework is utilized for putting away data about deals, holding and acquisition of monetary instruments, for example, stocks and bonds in a data set. </a:t>
            </a:r>
            <a:br>
              <a:rPr lang="en-IN" sz="1900" dirty="0" smtClean="0"/>
            </a:br>
            <a:r>
              <a:rPr lang="en-IN" sz="1900" dirty="0" smtClean="0"/>
              <a:t> </a:t>
            </a:r>
          </a:p>
          <a:p>
            <a:endParaRPr lang="en-IN"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APPLICATIONS OF DBMS</a:t>
            </a:r>
            <a:endParaRPr lang="en-IN" dirty="0"/>
          </a:p>
        </p:txBody>
      </p:sp>
      <p:sp>
        <p:nvSpPr>
          <p:cNvPr id="3" name="Content Placeholder 2"/>
          <p:cNvSpPr>
            <a:spLocks noGrp="1"/>
          </p:cNvSpPr>
          <p:nvPr>
            <p:ph idx="1"/>
          </p:nvPr>
        </p:nvSpPr>
        <p:spPr/>
        <p:txBody>
          <a:bodyPr>
            <a:normAutofit lnSpcReduction="10000"/>
          </a:bodyPr>
          <a:lstStyle/>
          <a:p>
            <a:pPr fontAlgn="base"/>
            <a:r>
              <a:rPr lang="en-IN" sz="1800" b="1" dirty="0" smtClean="0"/>
              <a:t>Online </a:t>
            </a:r>
            <a:r>
              <a:rPr lang="en-IN" sz="1800" b="1" dirty="0"/>
              <a:t>Shopping –</a:t>
            </a:r>
            <a:r>
              <a:rPr lang="en-IN" sz="1800" dirty="0"/>
              <a:t> </a:t>
            </a:r>
            <a:endParaRPr lang="en-IN" sz="1800" dirty="0" smtClean="0"/>
          </a:p>
          <a:p>
            <a:pPr fontAlgn="base"/>
            <a:r>
              <a:rPr lang="en-IN" sz="1800" dirty="0" smtClean="0"/>
              <a:t>These </a:t>
            </a:r>
            <a:r>
              <a:rPr lang="en-IN" sz="1800" dirty="0"/>
              <a:t>days, web-based shopping has become a major pattern. Nobody needs to visit the shop and burn through their time. </a:t>
            </a:r>
            <a:endParaRPr lang="en-IN" sz="1800" dirty="0" smtClean="0"/>
          </a:p>
          <a:p>
            <a:pPr fontAlgn="base"/>
            <a:r>
              <a:rPr lang="en-IN" sz="1800" dirty="0" smtClean="0"/>
              <a:t>Everybody </a:t>
            </a:r>
            <a:r>
              <a:rPr lang="en-IN" sz="1800" dirty="0"/>
              <a:t>needs to shop through web based shopping sites, (for example, Amazon, </a:t>
            </a:r>
            <a:r>
              <a:rPr lang="en-IN" sz="1800" dirty="0" err="1"/>
              <a:t>Flipkart</a:t>
            </a:r>
            <a:r>
              <a:rPr lang="en-IN" sz="1800" dirty="0"/>
              <a:t>, </a:t>
            </a:r>
            <a:r>
              <a:rPr lang="en-IN" sz="1800" dirty="0" err="1"/>
              <a:t>Snapdeal</a:t>
            </a:r>
            <a:r>
              <a:rPr lang="en-IN" sz="1800" dirty="0"/>
              <a:t>) from home. So all the items are sold and added uniquely with the assistance of the information base administration framework (DBMS</a:t>
            </a:r>
            <a:r>
              <a:rPr lang="en-IN" sz="1800" dirty="0" smtClean="0"/>
              <a:t>).</a:t>
            </a:r>
          </a:p>
          <a:p>
            <a:pPr fontAlgn="base"/>
            <a:r>
              <a:rPr lang="en-IN" sz="1800" dirty="0" smtClean="0"/>
              <a:t> </a:t>
            </a:r>
            <a:r>
              <a:rPr lang="en-IN" sz="1800" dirty="0"/>
              <a:t>Receipt charges, </a:t>
            </a:r>
            <a:r>
              <a:rPr lang="en-IN" sz="1800" dirty="0" err="1"/>
              <a:t>installments</a:t>
            </a:r>
            <a:r>
              <a:rPr lang="en-IN" sz="1800" dirty="0"/>
              <a:t>, buy data these are finished with the assistance of DBMS.   </a:t>
            </a:r>
          </a:p>
          <a:p>
            <a:pPr fontAlgn="base"/>
            <a:r>
              <a:rPr lang="en-IN" sz="1800" b="1" dirty="0"/>
              <a:t>Human Resource Management –</a:t>
            </a:r>
            <a:r>
              <a:rPr lang="en-IN" sz="1800" dirty="0"/>
              <a:t> </a:t>
            </a:r>
            <a:endParaRPr lang="en-IN" sz="1800" dirty="0" smtClean="0"/>
          </a:p>
          <a:p>
            <a:pPr fontAlgn="base"/>
            <a:r>
              <a:rPr lang="en-IN" sz="1800" dirty="0" smtClean="0"/>
              <a:t>Big </a:t>
            </a:r>
            <a:r>
              <a:rPr lang="en-IN" sz="1800" dirty="0"/>
              <a:t>firms or organizations have numerous specialists or representatives working under them. </a:t>
            </a:r>
            <a:endParaRPr lang="en-IN" sz="1800" dirty="0" smtClean="0"/>
          </a:p>
          <a:p>
            <a:pPr fontAlgn="base"/>
            <a:r>
              <a:rPr lang="en-IN" sz="1800" dirty="0" smtClean="0"/>
              <a:t>They </a:t>
            </a:r>
            <a:r>
              <a:rPr lang="en-IN" sz="1800" dirty="0"/>
              <a:t>store data about worker’s compensation, assessment, and work with the assistance of an information base administration framework (DBMS).  </a:t>
            </a:r>
            <a:br>
              <a:rPr lang="en-IN" sz="1800" dirty="0"/>
            </a:br>
            <a:r>
              <a:rPr lang="en-IN" sz="1800" dirty="0"/>
              <a: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APPLICATIONS OF DBMS</a:t>
            </a:r>
            <a:endParaRPr lang="en-IN" dirty="0"/>
          </a:p>
        </p:txBody>
      </p:sp>
      <p:sp>
        <p:nvSpPr>
          <p:cNvPr id="3" name="Content Placeholder 2"/>
          <p:cNvSpPr>
            <a:spLocks noGrp="1"/>
          </p:cNvSpPr>
          <p:nvPr>
            <p:ph idx="1"/>
          </p:nvPr>
        </p:nvSpPr>
        <p:spPr/>
        <p:txBody>
          <a:bodyPr>
            <a:normAutofit fontScale="92500" lnSpcReduction="10000"/>
          </a:bodyPr>
          <a:lstStyle/>
          <a:p>
            <a:pPr fontAlgn="base"/>
            <a:r>
              <a:rPr lang="en-IN" sz="2300" b="1" dirty="0" smtClean="0"/>
              <a:t>Manufacturing –</a:t>
            </a:r>
            <a:r>
              <a:rPr lang="en-IN" sz="2300" dirty="0" smtClean="0"/>
              <a:t> </a:t>
            </a:r>
          </a:p>
          <a:p>
            <a:pPr fontAlgn="base"/>
            <a:r>
              <a:rPr lang="en-IN" sz="2300" dirty="0" smtClean="0"/>
              <a:t>Manufacturing organizations make various kinds of items and deal them consistently.</a:t>
            </a:r>
          </a:p>
          <a:p>
            <a:pPr fontAlgn="base"/>
            <a:r>
              <a:rPr lang="en-IN" sz="2300" dirty="0" smtClean="0"/>
              <a:t> To keep the data about their items like bills, acquisition of the item, amount, inventory network the executives, information base administration framework (DBMS) is utilized.  </a:t>
            </a:r>
            <a:br>
              <a:rPr lang="en-IN" sz="2300" dirty="0" smtClean="0"/>
            </a:br>
            <a:r>
              <a:rPr lang="en-IN" sz="2300" dirty="0" smtClean="0"/>
              <a:t> </a:t>
            </a:r>
          </a:p>
          <a:p>
            <a:pPr fontAlgn="base"/>
            <a:r>
              <a:rPr lang="en-IN" sz="2300" b="1" dirty="0" smtClean="0"/>
              <a:t>Airline Reservation System –</a:t>
            </a:r>
            <a:r>
              <a:rPr lang="en-IN" sz="2300" dirty="0" smtClean="0"/>
              <a:t> </a:t>
            </a:r>
          </a:p>
          <a:p>
            <a:pPr fontAlgn="base"/>
            <a:r>
              <a:rPr lang="en-IN" sz="2300" dirty="0" smtClean="0"/>
              <a:t>This framework is equivalent to the railroad reservation framework. </a:t>
            </a:r>
          </a:p>
          <a:p>
            <a:pPr fontAlgn="base"/>
            <a:r>
              <a:rPr lang="en-IN" sz="2300" dirty="0" smtClean="0"/>
              <a:t>This framework additionally utilizes an information base administration framework to store the records of flight takeoff, appearance, and defer status.  </a:t>
            </a:r>
            <a:br>
              <a:rPr lang="en-IN" sz="2300" dirty="0" smtClean="0"/>
            </a:br>
            <a:r>
              <a:rPr lang="en-IN" sz="2300" dirty="0" smtClean="0"/>
              <a:t> </a:t>
            </a:r>
          </a:p>
          <a:p>
            <a:endParaRPr lang="en-IN" sz="2300" dirty="0" smtClean="0"/>
          </a:p>
          <a:p>
            <a:endParaRPr lang="en-IN"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654560"/>
          </a:xfrm>
        </p:spPr>
        <p:txBody>
          <a:bodyPr>
            <a:normAutofit/>
          </a:bodyPr>
          <a:lstStyle/>
          <a:p>
            <a:r>
              <a:rPr lang="en-IN" sz="8800" dirty="0" smtClean="0"/>
              <a:t>THANK YOU</a:t>
            </a:r>
            <a:endParaRPr lang="en-IN" sz="8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TotalTime>
  <Words>337</Words>
  <Application>Microsoft Office PowerPoint</Application>
  <PresentationFormat>On-screen Show (4:3)</PresentationFormat>
  <Paragraphs>78</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  DATA BASE MANAGEMENT SYSTEM</vt:lpstr>
      <vt:lpstr>DATABASE</vt:lpstr>
      <vt:lpstr>DBMS</vt:lpstr>
      <vt:lpstr>OPERATIONS ON DBMS </vt:lpstr>
      <vt:lpstr>CHARACTERISTICS OF DBMS</vt:lpstr>
      <vt:lpstr>ADVANTAGES OF DBMS</vt:lpstr>
      <vt:lpstr>DISADVANTAGES OF DBMS</vt:lpstr>
      <vt:lpstr>APPLICATIONS OF DBMS </vt:lpstr>
      <vt:lpstr>APPLICATIONS OF DBMS</vt:lpstr>
      <vt:lpstr>APPLICATIONS OF DBMS</vt:lpstr>
      <vt:lpstr>APPLICATIONS OF DBMS</vt:lpstr>
      <vt:lpstr>APPLICATIONS OF DBMS</vt:lpstr>
      <vt:lpstr>THANK YOU</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BCA</dc:creator>
  <cp:lastModifiedBy>Dell</cp:lastModifiedBy>
  <cp:revision>18</cp:revision>
  <dcterms:created xsi:type="dcterms:W3CDTF">2022-03-29T05:22:05Z</dcterms:created>
  <dcterms:modified xsi:type="dcterms:W3CDTF">2022-07-17T10:10:45Z</dcterms:modified>
</cp:coreProperties>
</file>